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52" r:id="rId2"/>
    <p:sldId id="354" r:id="rId3"/>
    <p:sldId id="331" r:id="rId4"/>
    <p:sldId id="290" r:id="rId5"/>
    <p:sldId id="288" r:id="rId6"/>
    <p:sldId id="291" r:id="rId7"/>
    <p:sldId id="292" r:id="rId8"/>
    <p:sldId id="300" r:id="rId9"/>
    <p:sldId id="294" r:id="rId10"/>
    <p:sldId id="326" r:id="rId11"/>
    <p:sldId id="295" r:id="rId12"/>
    <p:sldId id="328" r:id="rId13"/>
    <p:sldId id="296" r:id="rId14"/>
    <p:sldId id="329" r:id="rId15"/>
    <p:sldId id="299" r:id="rId16"/>
    <p:sldId id="297" r:id="rId17"/>
    <p:sldId id="33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3" d="100"/>
          <a:sy n="83" d="100"/>
        </p:scale>
        <p:origin x="9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910"/>
            <a:ext cx="4757710" cy="40007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24923" y="2036214"/>
            <a:ext cx="72066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charset="-122"/>
              </a:rPr>
              <a:t>小班语言领域活动</a:t>
            </a:r>
          </a:p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charset="-122"/>
              </a:rPr>
              <a:t> 《最奇妙的蛋》</a:t>
            </a:r>
          </a:p>
          <a:p>
            <a:r>
              <a:rPr lang="zh-CN" altLang="en-US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charset="-122"/>
              </a:rPr>
              <a:t>              </a:t>
            </a:r>
            <a:endParaRPr lang="en-US" altLang="zh-CN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楷体" panose="02010609060101010101" charset="-122"/>
            </a:endParaRPr>
          </a:p>
          <a:p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charset="-122"/>
              </a:rPr>
              <a:t>                 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charset="-122"/>
              </a:rPr>
              <a:t>授课人：王 越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2" r="8388" b="15583"/>
          <a:stretch>
            <a:fillRect/>
          </a:stretch>
        </p:blipFill>
        <p:spPr>
          <a:xfrm>
            <a:off x="-156845" y="5213350"/>
            <a:ext cx="12348845" cy="16446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2" r="8388" b="15583"/>
          <a:stretch>
            <a:fillRect/>
          </a:stretch>
        </p:blipFill>
        <p:spPr>
          <a:xfrm rot="10800000">
            <a:off x="0" y="-78701"/>
            <a:ext cx="12372340" cy="1476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20" y="601980"/>
            <a:ext cx="5466080" cy="6127115"/>
          </a:xfrm>
          <a:prstGeom prst="rect">
            <a:avLst/>
          </a:prstGeom>
        </p:spPr>
      </p:pic>
      <p:pic>
        <p:nvPicPr>
          <p:cNvPr id="4" name="内容占位符 3" descr="8"/>
          <p:cNvPicPr>
            <a:picLocks noGrp="1" noChangeAspect="1"/>
          </p:cNvPicPr>
          <p:nvPr>
            <p:ph idx="1"/>
          </p:nvPr>
        </p:nvPicPr>
        <p:blipFill>
          <a:blip r:embed="rId3">
            <a:lum bright="12000" contrast="6000"/>
          </a:blip>
          <a:stretch>
            <a:fillRect/>
          </a:stretch>
        </p:blipFill>
        <p:spPr>
          <a:xfrm>
            <a:off x="696894" y="2604772"/>
            <a:ext cx="5328920" cy="39833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6894" y="753446"/>
            <a:ext cx="85966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   国王说：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我从未见过如此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完美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的鸡蛋！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”</a:t>
            </a:r>
          </a:p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所有的母鸡都点头表示赞成。</a:t>
            </a:r>
            <a:endParaRPr lang="zh-CN" altLang="en-US" sz="3200" dirty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368"/>
            <a:ext cx="6096000" cy="69863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85648" y="611467"/>
            <a:ext cx="55460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轮到琪琪了，大家都认为她生不出更完美的蛋了，心里不禁为她感到难过。不一会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 “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咯哒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了一声，站起来。在清晨温柔的阳光里，她得意的伸展腿脚。国王立刻鼓起掌来，因为他看到草地上立着一个十分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漂亮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的蛋，蛋的上面全是粉色的花朵，美极了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微信图片_202012061805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21" y="1440049"/>
            <a:ext cx="4599689" cy="43718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60210" y="547930"/>
            <a:ext cx="618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我从未见过如此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漂亮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的鸡蛋！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国王叫道。大家也都点头表示赞成。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35" y="2454163"/>
            <a:ext cx="5775915" cy="3855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906" y="-370840"/>
            <a:ext cx="6306409" cy="72180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5636" y="846530"/>
            <a:ext cx="5738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就在大家赞叹琪琪的蛋时，毛毛轻轻蹲了下来，不一会儿，毛毛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咯哒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叫了一声，然后站起身。</a:t>
            </a:r>
          </a:p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呀！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48DBDD6F-427D-4B28-98BB-F4B17E47194F}"/>
              </a:ext>
            </a:extLst>
          </p:cNvPr>
          <p:cNvSpPr/>
          <p:nvPr/>
        </p:nvSpPr>
        <p:spPr>
          <a:xfrm>
            <a:off x="1237129" y="2321858"/>
            <a:ext cx="179294" cy="1434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1" y="2124877"/>
            <a:ext cx="5159899" cy="4761645"/>
          </a:xfrm>
          <a:prstGeom prst="rect">
            <a:avLst/>
          </a:prstGeom>
        </p:spPr>
      </p:pic>
      <p:pic>
        <p:nvPicPr>
          <p:cNvPr id="7" name="内容占位符 6" descr="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82" y="1067476"/>
            <a:ext cx="6348478" cy="4192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07722" y="555217"/>
            <a:ext cx="7121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en-US" altLang="zh-CN" sz="4000" b="1" dirty="0">
                <a:latin typeface="楷体" panose="02010609060101010101" charset="-122"/>
                <a:ea typeface="楷体" panose="02010609060101010101" charset="-122"/>
              </a:rPr>
              <a:t>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在场的每只母鸡都不会忘记这个鸡蛋，它是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四四方方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，每一面的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颜色各不相同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的鸡蛋，看上去非常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鲜艳亮眼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8582" y="5005695"/>
            <a:ext cx="67057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  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“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我从未见过如此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特别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的蛋！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国王激动的喊道。大家也都点头表示赞同！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8CA5C27-F86F-4BFB-9F06-479BE2BA6A3B}"/>
              </a:ext>
            </a:extLst>
          </p:cNvPr>
          <p:cNvSpPr/>
          <p:nvPr/>
        </p:nvSpPr>
        <p:spPr>
          <a:xfrm>
            <a:off x="5773269" y="968188"/>
            <a:ext cx="143437" cy="992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5EE7A60A-BA9E-4953-AF95-EFB6759B5BDB}"/>
              </a:ext>
            </a:extLst>
          </p:cNvPr>
          <p:cNvSpPr/>
          <p:nvPr/>
        </p:nvSpPr>
        <p:spPr>
          <a:xfrm>
            <a:off x="878542" y="5359464"/>
            <a:ext cx="152399" cy="869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5945" y="170180"/>
            <a:ext cx="111817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国王该怎么选出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最奇妙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的蛋呢？这三个蛋，一个完美，一个漂亮，一个特别的蛋。</a:t>
            </a:r>
          </a:p>
        </p:txBody>
      </p:sp>
      <p:pic>
        <p:nvPicPr>
          <p:cNvPr id="6" name="内容占位符 5" descr="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9181"/>
          <a:stretch/>
        </p:blipFill>
        <p:spPr>
          <a:xfrm>
            <a:off x="0" y="3173506"/>
            <a:ext cx="4312024" cy="3720352"/>
          </a:xfrm>
          <a:prstGeom prst="rect">
            <a:avLst/>
          </a:prstGeom>
        </p:spPr>
      </p:pic>
      <p:pic>
        <p:nvPicPr>
          <p:cNvPr id="8" name="图片 7" descr="10"/>
          <p:cNvPicPr>
            <a:picLocks noChangeAspect="1"/>
          </p:cNvPicPr>
          <p:nvPr/>
        </p:nvPicPr>
        <p:blipFill rotWithShape="1">
          <a:blip r:embed="rId4"/>
          <a:srcRect t="14297" r="3575" b="10561"/>
          <a:stretch/>
        </p:blipFill>
        <p:spPr>
          <a:xfrm>
            <a:off x="7701528" y="3890682"/>
            <a:ext cx="4624635" cy="292922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B362DDF-C52B-4CEA-9B67-73247A581A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22" t="35786" r="40042" b="29874"/>
          <a:stretch/>
        </p:blipFill>
        <p:spPr>
          <a:xfrm>
            <a:off x="2221725" y="1467685"/>
            <a:ext cx="1479176" cy="1881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DF91A0-E34A-4639-B962-C6ACFF151A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7" t="14610" r="41774" b="44601"/>
          <a:stretch/>
        </p:blipFill>
        <p:spPr>
          <a:xfrm>
            <a:off x="9919408" y="1326304"/>
            <a:ext cx="1488142" cy="2133600"/>
          </a:xfrm>
          <a:prstGeom prst="rect">
            <a:avLst/>
          </a:prstGeom>
        </p:spPr>
      </p:pic>
      <p:pic>
        <p:nvPicPr>
          <p:cNvPr id="5" name="图片 4" descr="微信图片_20201206180540"/>
          <p:cNvPicPr>
            <a:picLocks noChangeAspect="1"/>
          </p:cNvPicPr>
          <p:nvPr/>
        </p:nvPicPr>
        <p:blipFill rotWithShape="1">
          <a:blip r:embed="rId7"/>
          <a:srcRect l="2807" t="13025" r="2610" b="9344"/>
          <a:stretch/>
        </p:blipFill>
        <p:spPr>
          <a:xfrm>
            <a:off x="3939988" y="3429000"/>
            <a:ext cx="4312024" cy="33909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EF40C3-6ABC-4703-86C7-3275DD781F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34" t="18129" r="38887" b="30610"/>
          <a:stretch/>
        </p:blipFill>
        <p:spPr>
          <a:xfrm>
            <a:off x="6410610" y="995260"/>
            <a:ext cx="1228165" cy="2576069"/>
          </a:xfrm>
          <a:prstGeom prst="rect">
            <a:avLst/>
          </a:prstGeom>
        </p:spPr>
      </p:pic>
      <p:sp>
        <p:nvSpPr>
          <p:cNvPr id="9" name="等腰三角形 8">
            <a:extLst>
              <a:ext uri="{FF2B5EF4-FFF2-40B4-BE49-F238E27FC236}">
                <a16:creationId xmlns:a16="http://schemas.microsoft.com/office/drawing/2014/main" id="{5A5B5422-F70B-472B-8525-439146DC4E05}"/>
              </a:ext>
            </a:extLst>
          </p:cNvPr>
          <p:cNvSpPr/>
          <p:nvPr/>
        </p:nvSpPr>
        <p:spPr>
          <a:xfrm>
            <a:off x="1488141" y="493058"/>
            <a:ext cx="215154" cy="1783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0D999A47-343F-4F9E-8A26-B363E644E31C}"/>
              </a:ext>
            </a:extLst>
          </p:cNvPr>
          <p:cNvSpPr/>
          <p:nvPr/>
        </p:nvSpPr>
        <p:spPr>
          <a:xfrm>
            <a:off x="4143424" y="995260"/>
            <a:ext cx="215152" cy="1792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6285" cy="68370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49775" y="713740"/>
            <a:ext cx="73431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国王想来想去，最后决定将圆圆、琪琪和毛毛都封为公主。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3EC7804-9636-4C6D-B9AF-BCFE60A6ED8C}"/>
              </a:ext>
            </a:extLst>
          </p:cNvPr>
          <p:cNvSpPr/>
          <p:nvPr/>
        </p:nvSpPr>
        <p:spPr>
          <a:xfrm>
            <a:off x="7745507" y="1610004"/>
            <a:ext cx="215152" cy="13447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13"/>
          <p:cNvPicPr>
            <a:picLocks noGrp="1" noChangeAspect="1"/>
          </p:cNvPicPr>
          <p:nvPr>
            <p:ph idx="1"/>
          </p:nvPr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0" y="0"/>
            <a:ext cx="12193905" cy="68884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7492" y="3860460"/>
            <a:ext cx="112204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b="1" u="sng" dirty="0">
              <a:solidFill>
                <a:srgbClr val="FF33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 b="1" u="sng" dirty="0">
              <a:solidFill>
                <a:srgbClr val="FF33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32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在故事的结尾，三只母鸡成了要好的朋友，每天快快乐乐地生活在一起，生着各自不同的鸡蛋，因为她们都明白了一个道理：我们的外表漂不漂亮重要吗？重要的是一个人的本领是什么。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BF731-0E0C-457A-926A-F6A0738D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92" y="1690688"/>
            <a:ext cx="3349600" cy="2832759"/>
          </a:xfrm>
          <a:prstGeom prst="rect">
            <a:avLst/>
          </a:prstGeom>
        </p:spPr>
      </p:pic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1A7F8BB-2367-47F8-A58A-08C37FF99B6E}"/>
              </a:ext>
            </a:extLst>
          </p:cNvPr>
          <p:cNvSpPr/>
          <p:nvPr/>
        </p:nvSpPr>
        <p:spPr>
          <a:xfrm>
            <a:off x="5468470" y="5809130"/>
            <a:ext cx="143435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050D079B-45CE-486F-8063-A46C9F903E15}"/>
              </a:ext>
            </a:extLst>
          </p:cNvPr>
          <p:cNvSpPr/>
          <p:nvPr/>
        </p:nvSpPr>
        <p:spPr>
          <a:xfrm>
            <a:off x="8668872" y="6266330"/>
            <a:ext cx="188258" cy="1255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58004" y="1849045"/>
            <a:ext cx="8475345" cy="337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auto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charset="-122"/>
              </a:rPr>
              <a:t>小班语言领域活动《最奇妙的蛋》</a:t>
            </a:r>
          </a:p>
          <a:p>
            <a:pPr indent="457200" algn="l" fontAlgn="auto"/>
            <a:endParaRPr lang="en-US" altLang="zh-CN" sz="1100" dirty="0">
              <a:latin typeface="黑体" panose="02010609060101010101" pitchFamily="49" charset="-122"/>
              <a:ea typeface="黑体" panose="02010609060101010101" pitchFamily="49" charset="-122"/>
              <a:cs typeface="楷体" panose="02010609060101010101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活动目标：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通过观看绘本图片，</a:t>
            </a:r>
            <a:r>
              <a:rPr lang="zh-CN" altLang="zh-CN" sz="2400" u="sng" dirty="0">
                <a:latin typeface="黑体" panose="02010609060101010101" pitchFamily="49" charset="-122"/>
                <a:ea typeface="黑体" panose="02010609060101010101" pitchFamily="49" charset="-122"/>
              </a:rPr>
              <a:t>了解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故事的内容。</a:t>
            </a:r>
          </a:p>
          <a:p>
            <a:pPr indent="457200">
              <a:lnSpc>
                <a:spcPct val="15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能够</a:t>
            </a:r>
            <a:r>
              <a:rPr lang="zh-CN" altLang="zh-CN" sz="2400" u="sng" dirty="0">
                <a:latin typeface="黑体" panose="02010609060101010101" pitchFamily="49" charset="-122"/>
                <a:ea typeface="黑体" panose="02010609060101010101" pitchFamily="49" charset="-122"/>
              </a:rPr>
              <a:t>大胆猜测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圆圆、琪琪、毛毛下的蛋，尝试</a:t>
            </a:r>
            <a:r>
              <a:rPr lang="zh-CN" altLang="zh-CN" sz="2400" u="sng" dirty="0">
                <a:latin typeface="黑体" panose="02010609060101010101" pitchFamily="49" charset="-122"/>
                <a:ea typeface="黑体" panose="02010609060101010101" pitchFamily="49" charset="-122"/>
              </a:rPr>
              <a:t>表达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自己的想法。</a:t>
            </a:r>
          </a:p>
          <a:p>
            <a:pPr indent="457200">
              <a:lnSpc>
                <a:spcPct val="15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zh-CN" sz="2400" u="sng" dirty="0">
                <a:latin typeface="黑体" panose="02010609060101010101" pitchFamily="49" charset="-122"/>
                <a:ea typeface="黑体" panose="02010609060101010101" pitchFamily="49" charset="-122"/>
              </a:rPr>
              <a:t>感受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阅读绘本的乐趣，</a:t>
            </a:r>
            <a:r>
              <a:rPr lang="zh-CN" altLang="zh-CN" sz="2400" u="sng" dirty="0">
                <a:latin typeface="黑体" panose="02010609060101010101" pitchFamily="49" charset="-122"/>
                <a:ea typeface="黑体" panose="02010609060101010101" pitchFamily="49" charset="-122"/>
              </a:rPr>
              <a:t>建立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自信心。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2" r="8388" b="18951"/>
          <a:stretch>
            <a:fillRect/>
          </a:stretch>
        </p:blipFill>
        <p:spPr>
          <a:xfrm>
            <a:off x="-188595" y="5316855"/>
            <a:ext cx="12380595" cy="1541145"/>
          </a:xfrm>
          <a:prstGeom prst="rect">
            <a:avLst/>
          </a:prstGeom>
        </p:spPr>
      </p:pic>
      <p:pic>
        <p:nvPicPr>
          <p:cNvPr id="18" name="图片 17" descr="2a06c627363145ed25b0d63429c2f1fb61078adc15cae-TxOgh1_fw658"/>
          <p:cNvPicPr>
            <a:picLocks noChangeAspect="1"/>
          </p:cNvPicPr>
          <p:nvPr/>
        </p:nvPicPr>
        <p:blipFill rotWithShape="1">
          <a:blip r:embed="rId3"/>
          <a:srcRect l="5542" b="4434"/>
          <a:stretch>
            <a:fillRect/>
          </a:stretch>
        </p:blipFill>
        <p:spPr>
          <a:xfrm>
            <a:off x="104159" y="191277"/>
            <a:ext cx="1966688" cy="198992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706" y="1849045"/>
            <a:ext cx="2858135" cy="35591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4F86C83-6D97-4DB3-A5D8-4CF815706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7786"/>
            <a:ext cx="12380259" cy="1127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4" descr="1 (2)"/>
          <p:cNvPicPr>
            <a:picLocks noChangeAspect="1"/>
          </p:cNvPicPr>
          <p:nvPr/>
        </p:nvPicPr>
        <p:blipFill>
          <a:blip r:embed="rId2"/>
          <a:srcRect t="5659" b="5913"/>
          <a:stretch>
            <a:fillRect/>
          </a:stretch>
        </p:blipFill>
        <p:spPr>
          <a:xfrm>
            <a:off x="2339788" y="367553"/>
            <a:ext cx="7808782" cy="649044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965"/>
            <a:ext cx="12232640" cy="689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86300" y="1897380"/>
            <a:ext cx="73894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 </a:t>
            </a:r>
            <a:r>
              <a:rPr lang="en-US" altLang="zh-CN" sz="32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从前有三只母鸡，她们整天吵个不停。她们吵些什么呢？原来，她们在比谁最漂亮！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4712A616-3355-432A-84EC-4B9BA5CC1764}"/>
              </a:ext>
            </a:extLst>
          </p:cNvPr>
          <p:cNvSpPr/>
          <p:nvPr/>
        </p:nvSpPr>
        <p:spPr>
          <a:xfrm>
            <a:off x="11813557" y="2662518"/>
            <a:ext cx="181219" cy="1434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47750"/>
            <a:ext cx="5024755" cy="5848985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090" y="1678524"/>
            <a:ext cx="4359910" cy="5235575"/>
          </a:xfrm>
          <a:prstGeom prst="rect">
            <a:avLst/>
          </a:prstGeom>
        </p:spPr>
      </p:pic>
      <p:pic>
        <p:nvPicPr>
          <p:cNvPr id="13" name="图片 12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441" y="1363785"/>
            <a:ext cx="4022725" cy="556192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90817" y="438654"/>
            <a:ext cx="11810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实际上，三只母鸡都有值得自豪的地方：圆圆长着一身美丽的羽毛，琪琪有着长而有力的腿，毛毛的冠子像一朵红花。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6225" y="3972242"/>
            <a:ext cx="1420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圆圆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99618" y="3945358"/>
            <a:ext cx="1420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琪琪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38047" y="3030220"/>
            <a:ext cx="1420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毛毛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20" y="0"/>
            <a:ext cx="6181015" cy="68179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59505" y="1805940"/>
            <a:ext cx="7999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可她们都觉得自己是最漂亮的，谁也不服谁。于是，三只母鸡只好去问国王。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"/>
          <p:cNvPicPr>
            <a:picLocks noGrp="1" noChangeAspect="1"/>
          </p:cNvPicPr>
          <p:nvPr>
            <p:ph idx="1"/>
          </p:nvPr>
        </p:nvPicPr>
        <p:blipFill>
          <a:blip r:embed="rId2">
            <a:lum bright="12000" contrast="12000"/>
          </a:blip>
          <a:stretch>
            <a:fillRect/>
          </a:stretch>
        </p:blipFill>
        <p:spPr>
          <a:xfrm>
            <a:off x="12700" y="-24130"/>
            <a:ext cx="12179300" cy="6882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00" y="767715"/>
            <a:ext cx="7403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国王说：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“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长得怎么样不重要，重要的是谁能生出</a:t>
            </a: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最奇妙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的蛋，我就把谁封为公主。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  <a:endParaRPr lang="en-US" altLang="zh-CN" sz="3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C2445EE6-F983-4FB7-9151-AA1759E84C18}"/>
              </a:ext>
            </a:extLst>
          </p:cNvPr>
          <p:cNvSpPr/>
          <p:nvPr/>
        </p:nvSpPr>
        <p:spPr>
          <a:xfrm>
            <a:off x="1030942" y="1120587"/>
            <a:ext cx="179293" cy="16136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6"/>
          <p:cNvPicPr>
            <a:picLocks noChangeAspect="1"/>
          </p:cNvPicPr>
          <p:nvPr/>
        </p:nvPicPr>
        <p:blipFill>
          <a:blip r:embed="rId2">
            <a:lum contrast="12000"/>
          </a:blip>
          <a:stretch>
            <a:fillRect/>
          </a:stretch>
        </p:blipFill>
        <p:spPr>
          <a:xfrm>
            <a:off x="99882" y="2196352"/>
            <a:ext cx="7235064" cy="4265785"/>
          </a:xfrm>
          <a:prstGeom prst="rect">
            <a:avLst/>
          </a:prstGeom>
        </p:spPr>
      </p:pic>
      <p:pic>
        <p:nvPicPr>
          <p:cNvPr id="4" name="内容占位符 3" descr="8-1"/>
          <p:cNvPicPr>
            <a:picLocks noGrp="1" noChangeAspect="1"/>
          </p:cNvPicPr>
          <p:nvPr>
            <p:ph idx="1"/>
          </p:nvPr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6065520" y="-40191"/>
            <a:ext cx="6111240" cy="67379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4424" y="730249"/>
            <a:ext cx="69477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这下可热闹了，皇宫的庭院里挤满了全国的母鸡，她们都是来看热闹的。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16370"/>
            <a:ext cx="5199529" cy="59416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13557" y="1742291"/>
            <a:ext cx="70722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圆圆蹲在草地上，用嘴精心梳理着羽毛。过了一会儿，她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“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咯哒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叫了一声，站起来。大家发现，草地上立着一个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又白又干净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的蛋，看上去就像一块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磨地光亮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的大理石。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3200" b="1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606</Words>
  <Application>Microsoft Office PowerPoint</Application>
  <PresentationFormat>宽屏</PresentationFormat>
  <Paragraphs>35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黑体</vt:lpstr>
      <vt:lpstr>楷体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Jerome</cp:lastModifiedBy>
  <cp:revision>80</cp:revision>
  <dcterms:created xsi:type="dcterms:W3CDTF">2015-05-05T08:02:00Z</dcterms:created>
  <dcterms:modified xsi:type="dcterms:W3CDTF">2023-06-01T14:51:18Z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